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Corsiva"/>
      <p:regular r:id="rId22"/>
      <p:bold r:id="rId23"/>
      <p:italic r:id="rId24"/>
      <p:boldItalic r:id="rId25"/>
    </p:embeddedFont>
    <p:embeddedFont>
      <p:font typeface="Average"/>
      <p:regular r:id="rId26"/>
    </p:embeddedFont>
    <p:embeddedFont>
      <p:font typeface="Oswald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2" name="Ryan Durfey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Corsiva-regular.fntdata"/><Relationship Id="rId21" Type="http://schemas.openxmlformats.org/officeDocument/2006/relationships/slide" Target="slides/slide16.xml"/><Relationship Id="rId24" Type="http://schemas.openxmlformats.org/officeDocument/2006/relationships/font" Target="fonts/Corsiva-italic.fntdata"/><Relationship Id="rId23" Type="http://schemas.openxmlformats.org/officeDocument/2006/relationships/font" Target="fonts/Corsiva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verage-regular.fntdata"/><Relationship Id="rId25" Type="http://schemas.openxmlformats.org/officeDocument/2006/relationships/font" Target="fonts/Corsiva-boldItalic.fntdata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7-09-29T18:53:52.159">
    <p:pos x="6000" y="0"/>
    <p:text>FIgure out if we can generate a Kanban for a Milestone or if that only works for Projects.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2" dt="2017-09-29T19:01:12.143">
    <p:pos x="6000" y="0"/>
    <p:text>Snapshot a card body with all three examples on separate lines
@person this issue is important
#42 is a related ticket
Fixes #100 as well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Labels</a:t>
            </a:r>
          </a:p>
          <a:p>
            <a:pPr indent="-295275" lvl="0" marL="457200" rtl="0">
              <a:lnSpc>
                <a:spcPct val="115000"/>
              </a:lnSpc>
              <a:spcBef>
                <a:spcPts val="0"/>
              </a:spcBef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supports multiple color coded labels - color code by type</a:t>
            </a:r>
          </a:p>
          <a:p>
            <a:pPr indent="-295275" lvl="0" marL="457200" rtl="0">
              <a:lnSpc>
                <a:spcPct val="115000"/>
              </a:lnSpc>
              <a:spcBef>
                <a:spcPts val="0"/>
              </a:spcBef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Use for key words (api_route, crconfig, url_signing, etc...)</a:t>
            </a:r>
          </a:p>
          <a:p>
            <a:pPr indent="-295275" lvl="0" marL="457200" rtl="0">
              <a:lnSpc>
                <a:spcPct val="115000"/>
              </a:lnSpc>
              <a:spcBef>
                <a:spcPts val="0"/>
              </a:spcBef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Use for types (bug, feature, task, etc...)</a:t>
            </a:r>
          </a:p>
          <a:p>
            <a:pPr indent="-295275" lvl="0" marL="457200" rtl="0">
              <a:lnSpc>
                <a:spcPct val="115000"/>
              </a:lnSpc>
              <a:spcBef>
                <a:spcPts val="0"/>
              </a:spcBef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Try not to duplicate effort here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5275" lvl="0" marL="457200" rtl="0">
              <a:lnSpc>
                <a:spcPct val="115000"/>
              </a:lnSpc>
              <a:spcBef>
                <a:spcPts val="800"/>
              </a:spcBef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Another underused element is the @mentions: </a:t>
            </a:r>
          </a:p>
          <a:p>
            <a:pPr indent="-295275" lvl="1" marL="914400" rtl="0">
              <a:lnSpc>
                <a:spcPct val="115000"/>
              </a:lnSpc>
              <a:spcBef>
                <a:spcPts val="800"/>
              </a:spcBef>
              <a:buClr>
                <a:srgbClr val="333333"/>
              </a:buClr>
              <a:buSzPct val="95454"/>
              <a:buFont typeface="Arial"/>
              <a:buChar char="●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An @mention in a ticket makes the user a watcher adding notifications</a:t>
            </a:r>
          </a:p>
          <a:p>
            <a:pPr indent="-295275" lvl="1" marL="914400" rtl="0">
              <a:lnSpc>
                <a:spcPct val="115000"/>
              </a:lnSpc>
              <a:spcBef>
                <a:spcPts val="800"/>
              </a:spcBef>
              <a:buClr>
                <a:srgbClr val="333333"/>
              </a:buClr>
              <a:buSzPct val="95454"/>
              <a:buFont typeface="Arial"/>
              <a:buChar char="●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You can create groups of users under an organization, for example "@apache/traffic_control"</a:t>
            </a:r>
          </a:p>
          <a:p>
            <a:pPr indent="-295275" lvl="0" marL="457200" rtl="0">
              <a:lnSpc>
                <a:spcPct val="115000"/>
              </a:lnSpc>
              <a:spcBef>
                <a:spcPts val="800"/>
              </a:spcBef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Issue Mentions (by number)</a:t>
            </a:r>
          </a:p>
          <a:p>
            <a:pPr indent="-295275" lvl="1" marL="914400" rtl="0">
              <a:lnSpc>
                <a:spcPct val="115000"/>
              </a:lnSpc>
              <a:spcBef>
                <a:spcPts val="800"/>
              </a:spcBef>
              <a:buClr>
                <a:srgbClr val="333333"/>
              </a:buClr>
              <a:buSzPct val="95454"/>
              <a:buFont typeface="Arial"/>
              <a:buChar char="●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When you put "#42" in a ticket it will add a reference in the referenced ticket</a:t>
            </a:r>
          </a:p>
          <a:p>
            <a:pPr indent="-295275" lvl="1" marL="914400" rtl="0">
              <a:lnSpc>
                <a:spcPct val="115000"/>
              </a:lnSpc>
              <a:spcBef>
                <a:spcPts val="800"/>
              </a:spcBef>
              <a:buClr>
                <a:srgbClr val="333333"/>
              </a:buClr>
              <a:buSzPct val="95454"/>
              <a:buFont typeface="Arial"/>
              <a:buChar char="●"/>
            </a:pPr>
            <a:r>
              <a:rPr lang="en" sz="1050">
                <a:solidFill>
                  <a:srgbClr val="444444"/>
                </a:solidFill>
                <a:highlight>
                  <a:srgbClr val="FFFFFF"/>
                </a:highlight>
              </a:rPr>
              <a:t>Close/Fix </a:t>
            </a:r>
          </a:p>
          <a:p>
            <a:pPr indent="-295275" lvl="2" marL="1371600" rtl="0">
              <a:lnSpc>
                <a:spcPct val="115000"/>
              </a:lnSpc>
              <a:spcBef>
                <a:spcPts val="800"/>
              </a:spcBef>
              <a:buClr>
                <a:srgbClr val="333333"/>
              </a:buClr>
              <a:buSzPct val="95454"/>
              <a:buFont typeface="Arial"/>
              <a:buChar char="●"/>
            </a:pPr>
            <a:r>
              <a:rPr lang="en" sz="1050">
                <a:solidFill>
                  <a:srgbClr val="444444"/>
                </a:solidFill>
                <a:highlight>
                  <a:srgbClr val="FFFFFF"/>
                </a:highlight>
              </a:rPr>
              <a:t>By prefacing your commits with “Fixes”, “Fixed”, “Fix”, “Closes”, “Closed”, or “Close” when the commit is merged into master, it will also automatically close the issue.</a:t>
            </a:r>
          </a:p>
          <a:p>
            <a:pPr indent="-295275" lvl="2" marL="1371600" rtl="0">
              <a:lnSpc>
                <a:spcPct val="115000"/>
              </a:lnSpc>
              <a:spcBef>
                <a:spcPts val="800"/>
              </a:spcBef>
              <a:buClr>
                <a:srgbClr val="333333"/>
              </a:buClr>
              <a:buSzPct val="95454"/>
              <a:buFont typeface="Arial"/>
              <a:buChar char="●"/>
            </a:pPr>
            <a:r>
              <a:rPr lang="en" sz="1050">
                <a:solidFill>
                  <a:srgbClr val="444444"/>
                </a:solidFill>
                <a:highlight>
                  <a:srgbClr val="FFFFFF"/>
                </a:highlight>
              </a:rPr>
              <a:t>"Fixes #42" would would trigger the close of #42 when a commit is made</a:t>
            </a:r>
          </a:p>
          <a:p>
            <a:pPr indent="-295275" lvl="1" marL="914400" rtl="0">
              <a:lnSpc>
                <a:spcPct val="115000"/>
              </a:lnSpc>
              <a:spcBef>
                <a:spcPts val="800"/>
              </a:spcBef>
              <a:buClr>
                <a:srgbClr val="333333"/>
              </a:buClr>
              <a:buSzPct val="95454"/>
              <a:buFont typeface="Arial"/>
              <a:buChar char="●"/>
            </a:pPr>
            <a:r>
              <a:rPr lang="en" sz="1050">
                <a:solidFill>
                  <a:srgbClr val="444444"/>
                </a:solidFill>
                <a:highlight>
                  <a:srgbClr val="FFFFFF"/>
                </a:highlight>
              </a:rPr>
              <a:t>Duplicates</a:t>
            </a:r>
          </a:p>
          <a:p>
            <a:pPr indent="-295275" lvl="2" marL="1371600" rtl="0">
              <a:lnSpc>
                <a:spcPct val="115000"/>
              </a:lnSpc>
              <a:spcBef>
                <a:spcPts val="800"/>
              </a:spcBef>
              <a:buClr>
                <a:srgbClr val="333333"/>
              </a:buClr>
              <a:buSzPct val="95454"/>
              <a:buFont typeface="Arial"/>
              <a:buChar char="●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"Duplicate of #42"  add this text to issues</a:t>
            </a:r>
          </a:p>
          <a:p>
            <a:pPr indent="-295275" lvl="2" marL="1371600" rtl="0">
              <a:lnSpc>
                <a:spcPct val="115000"/>
              </a:lnSpc>
              <a:spcBef>
                <a:spcPts val="800"/>
              </a:spcBef>
              <a:buClr>
                <a:srgbClr val="333333"/>
              </a:buClr>
              <a:buSzPct val="95454"/>
              <a:buFont typeface="Arial"/>
              <a:buChar char="●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Click undo in timeline to remove this marker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</a:pPr>
            <a:r>
              <a:rPr lang="en"/>
              <a:t>One critical issue we found in the transition to Github is that if you are not a committer, you have very limitted options to participate.</a:t>
            </a:r>
          </a:p>
          <a:p>
            <a:pPr indent="-298450" lvl="0" marL="457200" rtl="0">
              <a:spcBef>
                <a:spcPts val="0"/>
              </a:spcBef>
            </a:pPr>
            <a:r>
              <a:rPr lang="en"/>
              <a:t>You can’t organize work, add labels, or assign work to yourself if you are not a committer.</a:t>
            </a:r>
          </a:p>
          <a:p>
            <a:pPr indent="-298450" lvl="0" marL="457200">
              <a:spcBef>
                <a:spcPts val="0"/>
              </a:spcBef>
            </a:pPr>
            <a:r>
              <a:rPr lang="en"/>
              <a:t>Not sure where to go here, but this prevents people from effectively participating in the project.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Blog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verage"/>
            </a:pPr>
            <a:r>
              <a:rPr lang="en" sz="1000">
                <a:latin typeface="Average"/>
                <a:ea typeface="Average"/>
                <a:cs typeface="Average"/>
                <a:sym typeface="Average"/>
              </a:rPr>
              <a:t>We don’t do this today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verage"/>
            </a:pPr>
            <a:r>
              <a:rPr lang="en" sz="1000">
                <a:latin typeface="Average"/>
                <a:ea typeface="Average"/>
                <a:cs typeface="Average"/>
                <a:sym typeface="Average"/>
              </a:rPr>
              <a:t>Proposing we summarize critical discussions and decisions every few weeks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verage"/>
            </a:pPr>
            <a:r>
              <a:rPr lang="en" sz="1000">
                <a:latin typeface="Average"/>
                <a:ea typeface="Average"/>
                <a:cs typeface="Average"/>
                <a:sym typeface="Average"/>
              </a:rPr>
              <a:t>People can get a quick summary of ongoing issues and what is most pertinent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verage"/>
            </a:pPr>
            <a:r>
              <a:rPr lang="en" sz="1000">
                <a:latin typeface="Average"/>
                <a:ea typeface="Average"/>
                <a:cs typeface="Average"/>
                <a:sym typeface="Average"/>
              </a:rPr>
              <a:t>Creates a history of these elements in a digestible format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verage"/>
            </a:pPr>
            <a:r>
              <a:rPr lang="en" sz="1000">
                <a:latin typeface="Average"/>
                <a:ea typeface="Average"/>
                <a:cs typeface="Average"/>
                <a:sym typeface="Average"/>
              </a:rPr>
              <a:t>Help new people catch up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verage"/>
            </a:pPr>
            <a:r>
              <a:rPr lang="en" sz="1000">
                <a:latin typeface="Average"/>
                <a:ea typeface="Average"/>
                <a:cs typeface="Average"/>
                <a:sym typeface="Average"/>
              </a:rPr>
              <a:t>Help experienced people get involved in other areas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</a:pPr>
            <a:r>
              <a:rPr lang="en"/>
              <a:t>The other area we really struggle in is the overall direction of the project.</a:t>
            </a:r>
          </a:p>
          <a:p>
            <a:pPr indent="-298450" lvl="0" marL="457200" rtl="0">
              <a:spcBef>
                <a:spcPts val="0"/>
              </a:spcBef>
            </a:pPr>
            <a:r>
              <a:rPr lang="en"/>
              <a:t>It’s not that I think someone should be dictating direction, but we should all have an idea about what the key SMEs are thinking about next</a:t>
            </a:r>
          </a:p>
          <a:p>
            <a:pPr indent="-298450" lvl="0" marL="457200" rtl="0">
              <a:spcBef>
                <a:spcPts val="0"/>
              </a:spcBef>
            </a:pPr>
            <a:r>
              <a:rPr lang="en"/>
              <a:t>This drammatically influences things like contribution effectiveness, alignemnt </a:t>
            </a:r>
          </a:p>
          <a:p>
            <a:pPr indent="-298450" lvl="0" marL="457200" rtl="0">
              <a:spcBef>
                <a:spcPts val="0"/>
              </a:spcBef>
            </a:pPr>
            <a:r>
              <a:rPr lang="en"/>
              <a:t>and alignment across componentss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Blog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verage"/>
            </a:pPr>
            <a:r>
              <a:rPr lang="en" sz="1000">
                <a:latin typeface="Average"/>
                <a:ea typeface="Average"/>
                <a:cs typeface="Average"/>
                <a:sym typeface="Average"/>
              </a:rPr>
              <a:t>We don’t do this today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verage"/>
            </a:pPr>
            <a:r>
              <a:rPr lang="en" sz="1000">
                <a:latin typeface="Average"/>
                <a:ea typeface="Average"/>
                <a:cs typeface="Average"/>
                <a:sym typeface="Average"/>
              </a:rPr>
              <a:t>Proposing we summarize critical discussions and decisions every few weeks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verage"/>
            </a:pPr>
            <a:r>
              <a:rPr lang="en" sz="1000">
                <a:latin typeface="Average"/>
                <a:ea typeface="Average"/>
                <a:cs typeface="Average"/>
                <a:sym typeface="Average"/>
              </a:rPr>
              <a:t>People can get a quick summary of ongoing issues and what is most pertinent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verage"/>
            </a:pPr>
            <a:r>
              <a:rPr lang="en" sz="1000">
                <a:latin typeface="Average"/>
                <a:ea typeface="Average"/>
                <a:cs typeface="Average"/>
                <a:sym typeface="Average"/>
              </a:rPr>
              <a:t>Creates a history of these elements in a digestible format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verage"/>
            </a:pPr>
            <a:r>
              <a:rPr lang="en" sz="1000">
                <a:latin typeface="Average"/>
                <a:ea typeface="Average"/>
                <a:cs typeface="Average"/>
                <a:sym typeface="Average"/>
              </a:rPr>
              <a:t>Help new people catch up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verage"/>
            </a:pPr>
            <a:r>
              <a:rPr lang="en" sz="1000">
                <a:latin typeface="Average"/>
                <a:ea typeface="Average"/>
                <a:cs typeface="Average"/>
                <a:sym typeface="Average"/>
              </a:rPr>
              <a:t>Help experienced people get involved in other areas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buFont typeface="Average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This presentation is part documentation, part observation, and part suggestion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</a:pPr>
            <a:r>
              <a:rPr lang="en"/>
              <a:t>There are pros and cons to being open source</a:t>
            </a:r>
          </a:p>
          <a:p>
            <a:pPr indent="-298450" lvl="0" marL="457200" rtl="0">
              <a:spcBef>
                <a:spcPts val="0"/>
              </a:spcBef>
            </a:pPr>
            <a:r>
              <a:rPr lang="en"/>
              <a:t>The limitations of open source on the organizational front are pretty significant and that’s why I want to draw attention to the project management elements of the effort because small changes here can lead to significantly higher efficiency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is the what and why.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So lets frame what we are doing in a few use cases</a:t>
            </a:r>
          </a:p>
          <a:p>
            <a:pPr indent="-298450" lvl="0" marL="457200" rtl="0">
              <a:spcBef>
                <a:spcPts val="0"/>
              </a:spcBef>
              <a:buAutoNum type="arabicPeriod"/>
            </a:pPr>
            <a:r>
              <a:rPr lang="en"/>
              <a:t>We have new contributors that we want to bring up to speed</a:t>
            </a:r>
          </a:p>
          <a:p>
            <a:pPr indent="-298450" lvl="0" marL="457200" rtl="0">
              <a:spcBef>
                <a:spcPts val="0"/>
              </a:spcBef>
              <a:buAutoNum type="arabicPeriod"/>
            </a:pPr>
            <a:r>
              <a:rPr lang="en"/>
              <a:t>We have existing contributors participating in software releases</a:t>
            </a:r>
          </a:p>
          <a:p>
            <a:pPr indent="-298450" lvl="0" marL="457200" rtl="0">
              <a:spcBef>
                <a:spcPts val="0"/>
              </a:spcBef>
              <a:buAutoNum type="arabicPeriod"/>
            </a:pPr>
            <a:r>
              <a:rPr lang="en"/>
              <a:t>And we have strategic planning around interactions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</a:pPr>
            <a:r>
              <a:rPr lang="en"/>
              <a:t>Now that we have a framework of use cases we can inventory our tools and discuss pro’s and cons.</a:t>
            </a:r>
          </a:p>
          <a:p>
            <a:pPr indent="-298450" lvl="0" marL="457200" rtl="0">
              <a:spcBef>
                <a:spcPts val="0"/>
              </a:spcBef>
            </a:pPr>
            <a:r>
              <a:rPr lang="en"/>
              <a:t>On the communications front, I actually don’t have a lot of issues.</a:t>
            </a:r>
          </a:p>
          <a:p>
            <a:pPr indent="-298450" lvl="0" marL="457200" rtl="0">
              <a:spcBef>
                <a:spcPts val="0"/>
              </a:spcBef>
            </a:pPr>
            <a:r>
              <a:rPr lang="en"/>
              <a:t>We have good tools and they are effectively used.</a:t>
            </a:r>
          </a:p>
          <a:p>
            <a:pPr indent="-298450" lvl="0" marL="457200" rtl="0">
              <a:spcBef>
                <a:spcPts val="0"/>
              </a:spcBef>
            </a:pPr>
            <a:r>
              <a:rPr lang="en"/>
              <a:t>I do think the confluence wiki is a little disjointed from github but that isn’t the end of the world.  Maybe we move this to github eventually but not critical.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</a:pPr>
            <a:r>
              <a:rPr lang="en"/>
              <a:t>We have meetings as another way to ensure we stay in touch and on track.</a:t>
            </a:r>
          </a:p>
          <a:p>
            <a:pPr indent="-298450" lvl="0" marL="457200" rtl="0">
              <a:spcBef>
                <a:spcPts val="0"/>
              </a:spcBef>
            </a:pPr>
            <a:r>
              <a:rPr lang="en"/>
              <a:t>Conferences are great but too infrequent, expensive and time consuming</a:t>
            </a:r>
          </a:p>
          <a:p>
            <a:pPr indent="-298450" lvl="0" marL="457200">
              <a:spcBef>
                <a:spcPts val="0"/>
              </a:spcBef>
            </a:pPr>
            <a:r>
              <a:rPr lang="en"/>
              <a:t>We worked in a webex on configuration, which I admit didn’t start well, but I think we could potentially use this as a more regular check in on key topics where consensus is critical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</a:pPr>
            <a:r>
              <a:rPr lang="en"/>
              <a:t>We transitioned to github from Jira recently and this is one are where we could make some significant gains.</a:t>
            </a:r>
          </a:p>
          <a:p>
            <a:pPr indent="-298450" lvl="0" marL="457200" rtl="0">
              <a:spcBef>
                <a:spcPts val="0"/>
              </a:spcBef>
            </a:pPr>
            <a:r>
              <a:rPr lang="en"/>
              <a:t>Github has less organizational features than jira but some of them are just hiding</a:t>
            </a:r>
          </a:p>
          <a:p>
            <a:pPr indent="-298450" lvl="0" marL="457200">
              <a:spcBef>
                <a:spcPts val="0"/>
              </a:spcBef>
            </a:pPr>
            <a:r>
              <a:rPr lang="en"/>
              <a:t>Issues can be improved significantly and advanced search takes a bit more knowledge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5275" lvl="0" marL="457200">
              <a:spcBef>
                <a:spcPts val="0"/>
              </a:spcBef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Github Projects: are a container for related issues</a:t>
            </a:r>
          </a:p>
          <a:p>
            <a:pPr indent="-295275" lvl="0" marL="457200" rtl="0">
              <a:lnSpc>
                <a:spcPct val="115000"/>
              </a:lnSpc>
              <a:spcBef>
                <a:spcPts val="0"/>
              </a:spcBef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In Jira we would have referred to these as components like "Traffic Router'</a:t>
            </a:r>
          </a:p>
          <a:p>
            <a:pPr indent="-295275" lvl="0" marL="457200" rtl="0">
              <a:lnSpc>
                <a:spcPct val="115000"/>
              </a:lnSpc>
              <a:spcBef>
                <a:spcPts val="0"/>
              </a:spcBef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Projects allow for the creation of Kanban boards to organize issues</a:t>
            </a:r>
          </a:p>
          <a:p>
            <a:pPr indent="-295275" lvl="0" marL="457200" rtl="0">
              <a:lnSpc>
                <a:spcPct val="115000"/>
              </a:lnSpc>
              <a:spcBef>
                <a:spcPts val="0"/>
              </a:spcBef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Never complete, no progress bar</a:t>
            </a:r>
          </a:p>
          <a:p>
            <a:pPr indent="-295275" lvl="0" marL="457200" rtl="0">
              <a:lnSpc>
                <a:spcPct val="115000"/>
              </a:lnSpc>
              <a:spcBef>
                <a:spcPts val="0"/>
              </a:spcBef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Issues can belong to multiple projects</a:t>
            </a:r>
          </a:p>
          <a:p>
            <a:pPr indent="-295275" lvl="0" marL="457200" rtl="0">
              <a:lnSpc>
                <a:spcPct val="115000"/>
              </a:lnSpc>
              <a:spcBef>
                <a:spcPts val="0"/>
              </a:spcBef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Project Boards</a:t>
            </a:r>
          </a:p>
          <a:p>
            <a:pPr indent="-295275" lvl="1" marL="914400" rtl="0">
              <a:lnSpc>
                <a:spcPct val="115000"/>
              </a:lnSpc>
              <a:spcBef>
                <a:spcPts val="0"/>
              </a:spcBef>
              <a:buClr>
                <a:srgbClr val="333333"/>
              </a:buClr>
              <a:buSzPct val="95454"/>
              <a:buFont typeface="Arial"/>
              <a:buChar char="●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Support issues, pull requests, notes</a:t>
            </a:r>
          </a:p>
          <a:p>
            <a:pPr indent="-295275" lvl="1" marL="914400" rtl="0">
              <a:lnSpc>
                <a:spcPct val="115000"/>
              </a:lnSpc>
              <a:spcBef>
                <a:spcPts val="0"/>
              </a:spcBef>
              <a:buClr>
                <a:srgbClr val="333333"/>
              </a:buClr>
              <a:buSzPct val="95454"/>
              <a:buFont typeface="Arial"/>
              <a:buChar char="●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Columns are customizable and used to delineate workflow state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5275" lvl="0" marL="457200" rtl="0">
              <a:spcBef>
                <a:spcPts val="0"/>
              </a:spcBef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Milestones are container for issues like a sprint or release</a:t>
            </a:r>
          </a:p>
          <a:p>
            <a:pPr indent="-295275" lvl="0" marL="457200" rtl="0">
              <a:lnSpc>
                <a:spcPct val="115000"/>
              </a:lnSpc>
              <a:spcBef>
                <a:spcPts val="0"/>
              </a:spcBef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These are different from projects in that issues can only belong to one milestone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1657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819150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2.xml"/><Relationship Id="rId4" Type="http://schemas.openxmlformats.org/officeDocument/2006/relationships/image" Target="../media/image12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cwiki.apache.org/confluence/display/TC/Project+Management+for+Issues+and+Releases" TargetMode="External"/><Relationship Id="rId4" Type="http://schemas.openxmlformats.org/officeDocument/2006/relationships/hyperlink" Target="https://cwiki.apache.org/confluence/display/TC/Documentation+Standards+-+Mailing+List%2C+Issues%2C+and+Wikis" TargetMode="External"/><Relationship Id="rId5" Type="http://schemas.openxmlformats.org/officeDocument/2006/relationships/hyperlink" Target="https://cwiki.apache.org/confluence/display/TC/Best+Practices+for+Open+Source+Communities" TargetMode="External"/><Relationship Id="rId6" Type="http://schemas.openxmlformats.org/officeDocument/2006/relationships/hyperlink" Target="https://github.com/apache/incubator-trafficcontrol/blob/master/CONTRIBUTING.md" TargetMode="External"/><Relationship Id="rId7" Type="http://schemas.openxmlformats.org/officeDocument/2006/relationships/hyperlink" Target="https://cwiki.apache.org/confluence/display/TC/Wiki+Page+Guidelines+for+Organizing+Content" TargetMode="External"/><Relationship Id="rId8" Type="http://schemas.openxmlformats.org/officeDocument/2006/relationships/hyperlink" Target="https://cwiki.apache.org/confluence/display/TC/Release+Management+Proces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0" y="292775"/>
            <a:ext cx="7801500" cy="1730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Project Management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Best Practices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52380"/>
              <a:buFont typeface="Arial"/>
              <a:buNone/>
            </a:pPr>
            <a:r>
              <a:rPr lang="en"/>
              <a:t>Apache Traffic Control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4350" y="3674750"/>
            <a:ext cx="1375301" cy="137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1657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Github - Labels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819150"/>
            <a:ext cx="4405500" cy="1150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</a:pPr>
            <a:r>
              <a:rPr lang="en"/>
              <a:t>Need to properly label the issues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Ensures issues are clear and detailed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Easily searchable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Get the gist of the issue from a quick glance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4179675"/>
            <a:ext cx="6772275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/>
          <p:nvPr/>
        </p:nvSpPr>
        <p:spPr>
          <a:xfrm>
            <a:off x="5251510" y="4209620"/>
            <a:ext cx="134100" cy="4230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/>
        </p:nvSpPr>
        <p:spPr>
          <a:xfrm rot="10800000">
            <a:off x="8325880" y="4209628"/>
            <a:ext cx="134100" cy="4230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11700" y="2050650"/>
            <a:ext cx="7364700" cy="1691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</a:pPr>
            <a:r>
              <a:rPr lang="en"/>
              <a:t>Label criteria</a:t>
            </a: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28571"/>
              <a:buFont typeface="Average"/>
            </a:pPr>
            <a:r>
              <a:rPr lang="en"/>
              <a:t>Types: bug, feature, task (missing in Github)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Priorities: low, med, high, critical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Release affected: TC 2.0, TC 2.1, etc...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Keywords: url_signing, api_route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Duplicates: Check for existing labels before creating new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Waste: Don’t use labels for functions that already exist (ie projects / milestones)</a:t>
            </a:r>
          </a:p>
        </p:txBody>
      </p:sp>
      <p:cxnSp>
        <p:nvCxnSpPr>
          <p:cNvPr id="158" name="Shape 158"/>
          <p:cNvCxnSpPr/>
          <p:nvPr/>
        </p:nvCxnSpPr>
        <p:spPr>
          <a:xfrm>
            <a:off x="6386850" y="4184475"/>
            <a:ext cx="407100" cy="369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59" name="Shape 159"/>
          <p:cNvCxnSpPr/>
          <p:nvPr/>
        </p:nvCxnSpPr>
        <p:spPr>
          <a:xfrm flipH="1" rot="10800000">
            <a:off x="6412800" y="4179675"/>
            <a:ext cx="355200" cy="379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60" name="Shape 160"/>
          <p:cNvSpPr/>
          <p:nvPr/>
        </p:nvSpPr>
        <p:spPr>
          <a:xfrm>
            <a:off x="6978875" y="4287975"/>
            <a:ext cx="1347000" cy="1629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/>
              <a:t>Cache assignment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1657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Github - Mentions 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311700" y="887525"/>
            <a:ext cx="4064700" cy="88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</a:pPr>
            <a:r>
              <a:rPr lang="en"/>
              <a:t>User Mention: 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</a:pPr>
            <a:r>
              <a:rPr lang="en"/>
              <a:t>An @mention in a ticket notifies the user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311700" y="1849900"/>
            <a:ext cx="4064700" cy="995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Ticket Mention: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Commenting “#500” in a ticket,  adds a reference in the referenced ticket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0175" y="3249450"/>
            <a:ext cx="1164750" cy="10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1314" y="2175063"/>
            <a:ext cx="1382450" cy="9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6">
            <a:alphaModFix/>
          </a:blip>
          <a:srcRect b="0" l="5136" r="2655" t="5159"/>
          <a:stretch/>
        </p:blipFill>
        <p:spPr>
          <a:xfrm>
            <a:off x="5979800" y="887525"/>
            <a:ext cx="2185478" cy="116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2994075"/>
            <a:ext cx="4064700" cy="995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Keywords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 “fixes” #100 would trigger the close of #100 when a commit is made</a:t>
            </a:r>
          </a:p>
        </p:txBody>
      </p:sp>
      <p:sp>
        <p:nvSpPr>
          <p:cNvPr id="172" name="Shape 172"/>
          <p:cNvSpPr/>
          <p:nvPr/>
        </p:nvSpPr>
        <p:spPr>
          <a:xfrm>
            <a:off x="6024173" y="1775614"/>
            <a:ext cx="107700" cy="207600"/>
          </a:xfrm>
          <a:prstGeom prst="leftBracket">
            <a:avLst>
              <a:gd fmla="val 833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/>
        </p:nvSpPr>
        <p:spPr>
          <a:xfrm rot="10800000">
            <a:off x="6712523" y="1775626"/>
            <a:ext cx="107700" cy="207600"/>
          </a:xfrm>
          <a:prstGeom prst="leftBracket">
            <a:avLst>
              <a:gd fmla="val 833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6490174" y="2890125"/>
            <a:ext cx="41400" cy="207600"/>
          </a:xfrm>
          <a:prstGeom prst="leftBracket">
            <a:avLst>
              <a:gd fmla="val 833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/>
        </p:nvSpPr>
        <p:spPr>
          <a:xfrm rot="10800000">
            <a:off x="6722850" y="2890125"/>
            <a:ext cx="41400" cy="207600"/>
          </a:xfrm>
          <a:prstGeom prst="leftBracket">
            <a:avLst>
              <a:gd fmla="val 833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6531577" y="4056425"/>
            <a:ext cx="103200" cy="207600"/>
          </a:xfrm>
          <a:prstGeom prst="leftBracket">
            <a:avLst>
              <a:gd fmla="val 833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/>
        </p:nvSpPr>
        <p:spPr>
          <a:xfrm rot="10800000">
            <a:off x="7112502" y="4056425"/>
            <a:ext cx="103200" cy="207600"/>
          </a:xfrm>
          <a:prstGeom prst="leftBracket">
            <a:avLst>
              <a:gd fmla="val 833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1657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Github Restrictions: Committer vs Non-Committer</a:t>
            </a:r>
          </a:p>
        </p:txBody>
      </p:sp>
      <p:sp>
        <p:nvSpPr>
          <p:cNvPr id="183" name="Shape 183"/>
          <p:cNvSpPr/>
          <p:nvPr/>
        </p:nvSpPr>
        <p:spPr>
          <a:xfrm rot="-973317">
            <a:off x="587388" y="2417883"/>
            <a:ext cx="2911309" cy="1818372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u="sng">
                <a:latin typeface="Average"/>
                <a:ea typeface="Average"/>
                <a:cs typeface="Average"/>
                <a:sym typeface="Average"/>
              </a:rPr>
              <a:t>Committer</a:t>
            </a:r>
          </a:p>
          <a:p>
            <a:pPr indent="-228600" lvl="0" marL="457200" rtl="0">
              <a:spcBef>
                <a:spcPts val="0"/>
              </a:spcBef>
              <a:buFont typeface="Average"/>
              <a:buChar char="★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CRUD Issues</a:t>
            </a:r>
          </a:p>
          <a:p>
            <a:pPr indent="-228600" lvl="0" marL="457200" rtl="0">
              <a:spcBef>
                <a:spcPts val="0"/>
              </a:spcBef>
              <a:buFont typeface="Average"/>
              <a:buChar char="★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CRUD Milestones</a:t>
            </a:r>
          </a:p>
          <a:p>
            <a:pPr indent="-228600" lvl="0" marL="457200" rtl="0">
              <a:spcBef>
                <a:spcPts val="0"/>
              </a:spcBef>
              <a:buFont typeface="Average"/>
              <a:buChar char="★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CRUD Labels</a:t>
            </a:r>
          </a:p>
          <a:p>
            <a:pPr indent="-228600" lvl="0" marL="457200" rtl="0">
              <a:spcBef>
                <a:spcPts val="0"/>
              </a:spcBef>
              <a:buFont typeface="Average"/>
              <a:buChar char="★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CRUD Projects / Kanbans</a:t>
            </a:r>
          </a:p>
          <a:p>
            <a:pPr indent="-228600" lvl="0" marL="457200" rtl="0">
              <a:spcBef>
                <a:spcPts val="0"/>
              </a:spcBef>
              <a:buFont typeface="Average"/>
              <a:buChar char="★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Issue Assignment</a:t>
            </a:r>
          </a:p>
          <a:p>
            <a:pPr indent="-228600" lvl="0" marL="457200" rtl="0">
              <a:spcBef>
                <a:spcPts val="0"/>
              </a:spcBef>
              <a:buFont typeface="Average"/>
              <a:buChar char="★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Close an issue</a:t>
            </a:r>
          </a:p>
        </p:txBody>
      </p:sp>
      <p:sp>
        <p:nvSpPr>
          <p:cNvPr id="184" name="Shape 184"/>
          <p:cNvSpPr/>
          <p:nvPr/>
        </p:nvSpPr>
        <p:spPr>
          <a:xfrm rot="-895093">
            <a:off x="5590644" y="2011292"/>
            <a:ext cx="2684896" cy="911218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u="sng">
                <a:latin typeface="Average"/>
                <a:ea typeface="Average"/>
                <a:cs typeface="Average"/>
                <a:sym typeface="Average"/>
              </a:rPr>
              <a:t>Non-</a:t>
            </a:r>
            <a:r>
              <a:rPr b="1" lang="en" u="sng">
                <a:latin typeface="Average"/>
                <a:ea typeface="Average"/>
                <a:cs typeface="Average"/>
                <a:sym typeface="Average"/>
              </a:rPr>
              <a:t>Committer</a:t>
            </a:r>
          </a:p>
          <a:p>
            <a:pPr indent="-228600" lvl="0" marL="457200" rtl="0">
              <a:spcBef>
                <a:spcPts val="0"/>
              </a:spcBef>
              <a:buFont typeface="Average"/>
              <a:buChar char="★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Create/Comment Issues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85" name="Shape 185"/>
          <p:cNvCxnSpPr/>
          <p:nvPr/>
        </p:nvCxnSpPr>
        <p:spPr>
          <a:xfrm flipH="1" rot="10800000">
            <a:off x="1071325" y="2711600"/>
            <a:ext cx="7237500" cy="1978800"/>
          </a:xfrm>
          <a:prstGeom prst="straightConnector1">
            <a:avLst/>
          </a:prstGeom>
          <a:noFill/>
          <a:ln cap="flat" cmpd="sng" w="76200">
            <a:solidFill>
              <a:srgbClr val="B7B7B7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86" name="Shape 186"/>
          <p:cNvSpPr/>
          <p:nvPr/>
        </p:nvSpPr>
        <p:spPr>
          <a:xfrm>
            <a:off x="4484700" y="3717125"/>
            <a:ext cx="823800" cy="11940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11700" y="1657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Other Improvements - Blog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311700" y="819150"/>
            <a:ext cx="6191100" cy="174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Timeline of Key Updates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Component roadmap changes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Critical PRs implemented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Significant project changes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Upcoming Meetings / Webexes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New Team Member Info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650" y="2308900"/>
            <a:ext cx="3564375" cy="23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>
            <p:ph idx="1" type="body"/>
          </p:nvPr>
        </p:nvSpPr>
        <p:spPr>
          <a:xfrm>
            <a:off x="165325" y="2461300"/>
            <a:ext cx="6191100" cy="174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Benefits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New users catch up more quickly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Easier to digest than email threads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Everyone stays up to date on important changes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311700" y="1657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Other Improvements - Roadmap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311700" y="819150"/>
            <a:ext cx="4502400" cy="1671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Project &amp; Component Roadmaps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Where we are today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Key issues with current systems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Where we want to head long term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Link to issues and design documents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0853" y="819150"/>
            <a:ext cx="3919524" cy="263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>
            <p:ph idx="1" type="body"/>
          </p:nvPr>
        </p:nvSpPr>
        <p:spPr>
          <a:xfrm>
            <a:off x="311700" y="1698850"/>
            <a:ext cx="4502400" cy="1968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Benefits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Contributor effectiveness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Contribution alignment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Component alignment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311700" y="1657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311700" y="819150"/>
            <a:ext cx="6191100" cy="1689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</a:pPr>
            <a:r>
              <a:rPr lang="en"/>
              <a:t>Use Case Framework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New User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Release Manager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Developer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3673125" y="1090600"/>
            <a:ext cx="48648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How do we make these people more effective?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sp>
        <p:nvSpPr>
          <p:cNvPr id="210" name="Shape 210"/>
          <p:cNvSpPr txBox="1"/>
          <p:nvPr/>
        </p:nvSpPr>
        <p:spPr>
          <a:xfrm>
            <a:off x="311700" y="1587100"/>
            <a:ext cx="6191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Key Improvements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</a:pP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Organizing issues into projects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</a:pP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Key word labels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</a:pP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Identify SMEs, interested parties, related issues  w/ mentions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</a:pP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Ad hoc or regular webex meetings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</a:pP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Blog / Timeline of important updates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</a:pP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High level TC and component roadmaps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311700" y="1657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Helpful Links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311700" y="819150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Github issues: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https://cwiki.apache.org/confluence/display/TC/Project+Management+for+Issues+and+Releases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Documentation standards: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https://cwiki.apache.org/confluence/display/TC/Documentation+Standards+-+Mailing+List%2C+Issues%2C+and+Wikis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" sz="1400" u="sng">
                <a:solidFill>
                  <a:schemeClr val="hlink"/>
                </a:solidFill>
                <a:hlinkClick r:id="rId5"/>
              </a:rPr>
              <a:t>https://cwiki.apache.org/confluence/display/TC/Best+Practices+for+Open+Source+Communities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" sz="1400" u="sng">
                <a:solidFill>
                  <a:schemeClr val="hlink"/>
                </a:solidFill>
                <a:hlinkClick r:id="rId6"/>
              </a:rPr>
              <a:t>https://github.com/apache/incubator-trafficcontrol/blob/master/CONTRIBUTING.md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" sz="1400" u="sng">
                <a:solidFill>
                  <a:schemeClr val="hlink"/>
                </a:solidFill>
                <a:hlinkClick r:id="rId7"/>
              </a:rPr>
              <a:t>https://cwiki.apache.org/confluence/display/TC/Wiki+Page+Guidelines+for+Organizing+Content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Document on release management process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" sz="1400" u="sng">
                <a:solidFill>
                  <a:schemeClr val="accent5"/>
                </a:solidFill>
                <a:hlinkClick r:id="rId8"/>
              </a:rPr>
              <a:t>https://cwiki.apache.org/confluence/display/TC/Release+Management+Process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1657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545875" y="819150"/>
            <a:ext cx="7654200" cy="353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Open Source Pros &amp; Cons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Use Case Framework 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Project Management </a:t>
            </a:r>
            <a:r>
              <a:rPr lang="en"/>
              <a:t>Tools &amp; Challenges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Communication	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Meetings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Github Elements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Committer vs. Non-Committer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/>
              <a:t>Suggested </a:t>
            </a:r>
            <a:r>
              <a:rPr lang="en" sz="1800"/>
              <a:t>Improvements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Blog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Roadmaps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Summary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9144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3860" y="438150"/>
            <a:ext cx="3536550" cy="353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1657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Pros and Cons of Open Source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819150"/>
            <a:ext cx="4766700" cy="2014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Pros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●"/>
            </a:pPr>
            <a:r>
              <a:rPr lang="en" sz="1400"/>
              <a:t>Lots of smart people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●"/>
            </a:pPr>
            <a:r>
              <a:rPr lang="en" sz="1400"/>
              <a:t>Backing from several large companies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●"/>
            </a:pPr>
            <a:r>
              <a:rPr lang="en" sz="1400"/>
              <a:t>Interesting challenges around scale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4684" y="979575"/>
            <a:ext cx="3025318" cy="15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2503300"/>
            <a:ext cx="4844100" cy="1876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Cons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●"/>
            </a:pPr>
            <a:r>
              <a:rPr lang="en" sz="1400"/>
              <a:t>Communication limitations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●"/>
            </a:pPr>
            <a:r>
              <a:rPr lang="en" sz="1400"/>
              <a:t>Limited organization across resources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●"/>
            </a:pPr>
            <a:r>
              <a:rPr lang="en" sz="1400"/>
              <a:t>Distributed  leadership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>
            <p:ph idx="4294967295" type="subTitle"/>
          </p:nvPr>
        </p:nvSpPr>
        <p:spPr>
          <a:xfrm>
            <a:off x="5137700" y="2923200"/>
            <a:ext cx="3261600" cy="157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/>
              <a:t>How you gather, manage, and use information will determine whether you win or lose.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/>
              <a:t>~</a:t>
            </a:r>
            <a:r>
              <a:rPr lang="en">
                <a:latin typeface="Corsiva"/>
                <a:ea typeface="Corsiva"/>
                <a:cs typeface="Corsiva"/>
                <a:sym typeface="Corsiva"/>
              </a:rPr>
              <a:t>Bill Gates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1657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 Case Framework</a:t>
            </a:r>
          </a:p>
        </p:txBody>
      </p:sp>
      <p:grpSp>
        <p:nvGrpSpPr>
          <p:cNvPr id="83" name="Shape 83"/>
          <p:cNvGrpSpPr/>
          <p:nvPr/>
        </p:nvGrpSpPr>
        <p:grpSpPr>
          <a:xfrm>
            <a:off x="3390834" y="1422835"/>
            <a:ext cx="2344021" cy="2234483"/>
            <a:chOff x="3071457" y="2013875"/>
            <a:chExt cx="1944600" cy="1569600"/>
          </a:xfrm>
        </p:grpSpPr>
        <p:sp>
          <p:nvSpPr>
            <p:cNvPr id="84" name="Shape 84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F4B4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t/>
              </a:r>
              <a:endParaRPr sz="1200"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85" name="Shape 85"/>
            <p:cNvSpPr txBox="1"/>
            <p:nvPr/>
          </p:nvSpPr>
          <p:spPr>
            <a:xfrm>
              <a:off x="3432258" y="2038102"/>
              <a:ext cx="1451700" cy="2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en">
                  <a:solidFill>
                    <a:srgbClr val="383838"/>
                  </a:solidFill>
                  <a:latin typeface="Average"/>
                  <a:ea typeface="Average"/>
                  <a:cs typeface="Average"/>
                  <a:sym typeface="Average"/>
                </a:rPr>
                <a:t>Release Manager</a:t>
              </a:r>
            </a:p>
          </p:txBody>
        </p:sp>
        <p:sp>
          <p:nvSpPr>
            <p:cNvPr id="86" name="Shape 86"/>
            <p:cNvSpPr txBox="1"/>
            <p:nvPr/>
          </p:nvSpPr>
          <p:spPr>
            <a:xfrm>
              <a:off x="3165214" y="2280107"/>
              <a:ext cx="1563000" cy="115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-304800" lvl="0" marL="457200" rtl="0">
                <a:spcBef>
                  <a:spcPts val="0"/>
                </a:spcBef>
                <a:buSzPct val="100000"/>
                <a:buFont typeface="Average"/>
                <a:buChar char="➔"/>
              </a:pPr>
              <a:r>
                <a:rPr lang="en" sz="1200">
                  <a:latin typeface="Average"/>
                  <a:ea typeface="Average"/>
                  <a:cs typeface="Average"/>
                  <a:sym typeface="Average"/>
                </a:rPr>
                <a:t>Assessing issues?</a:t>
              </a:r>
            </a:p>
            <a:p>
              <a:pPr indent="-304800" lvl="0" marL="457200" rtl="0">
                <a:spcBef>
                  <a:spcPts val="0"/>
                </a:spcBef>
                <a:buSzPct val="100000"/>
                <a:buFont typeface="Average"/>
                <a:buChar char="➔"/>
              </a:pPr>
              <a:r>
                <a:rPr lang="en" sz="1200">
                  <a:latin typeface="Average"/>
                  <a:ea typeface="Average"/>
                  <a:cs typeface="Average"/>
                  <a:sym typeface="Average"/>
                </a:rPr>
                <a:t>Which issues are related?</a:t>
              </a:r>
            </a:p>
            <a:p>
              <a:pPr indent="-304800" lvl="0" marL="457200" rtl="0">
                <a:spcBef>
                  <a:spcPts val="0"/>
                </a:spcBef>
                <a:buSzPct val="100000"/>
                <a:buFont typeface="Average"/>
                <a:buChar char="➔"/>
              </a:pPr>
              <a:r>
                <a:rPr lang="en" sz="1200">
                  <a:latin typeface="Average"/>
                  <a:ea typeface="Average"/>
                  <a:cs typeface="Average"/>
                  <a:sym typeface="Average"/>
                </a:rPr>
                <a:t>Who is working?</a:t>
              </a:r>
            </a:p>
            <a:p>
              <a:pPr indent="-304800" lvl="0" marL="457200" rtl="0">
                <a:spcBef>
                  <a:spcPts val="0"/>
                </a:spcBef>
                <a:buSzPct val="100000"/>
                <a:buFont typeface="Average"/>
                <a:buChar char="➔"/>
              </a:pPr>
              <a:r>
                <a:rPr lang="en" sz="1200">
                  <a:latin typeface="Average"/>
                  <a:ea typeface="Average"/>
                  <a:cs typeface="Average"/>
                  <a:sym typeface="Average"/>
                </a:rPr>
                <a:t>Tracking  state?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1200">
                <a:latin typeface="Average"/>
                <a:ea typeface="Average"/>
                <a:cs typeface="Average"/>
                <a:sym typeface="Average"/>
              </a:endParaRPr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1200"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grpSp>
        <p:nvGrpSpPr>
          <p:cNvPr id="87" name="Shape 87"/>
          <p:cNvGrpSpPr/>
          <p:nvPr/>
        </p:nvGrpSpPr>
        <p:grpSpPr>
          <a:xfrm>
            <a:off x="863153" y="793535"/>
            <a:ext cx="2458169" cy="2242017"/>
            <a:chOff x="798451" y="2013875"/>
            <a:chExt cx="1944600" cy="1569600"/>
          </a:xfrm>
        </p:grpSpPr>
        <p:sp>
          <p:nvSpPr>
            <p:cNvPr id="88" name="Shape 88"/>
            <p:cNvSpPr/>
            <p:nvPr/>
          </p:nvSpPr>
          <p:spPr>
            <a:xfrm>
              <a:off x="798451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F7CB4D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t/>
              </a:r>
              <a:endParaRPr sz="1200"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89" name="Shape 89"/>
            <p:cNvSpPr txBox="1"/>
            <p:nvPr/>
          </p:nvSpPr>
          <p:spPr>
            <a:xfrm>
              <a:off x="1135380" y="2070664"/>
              <a:ext cx="1451700" cy="24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en">
                  <a:solidFill>
                    <a:srgbClr val="383838"/>
                  </a:solidFill>
                  <a:latin typeface="Average"/>
                  <a:ea typeface="Average"/>
                  <a:cs typeface="Average"/>
                  <a:sym typeface="Average"/>
                </a:rPr>
                <a:t>New Contributor</a:t>
              </a:r>
            </a:p>
          </p:txBody>
        </p:sp>
        <p:sp>
          <p:nvSpPr>
            <p:cNvPr id="90" name="Shape 90"/>
            <p:cNvSpPr txBox="1"/>
            <p:nvPr/>
          </p:nvSpPr>
          <p:spPr>
            <a:xfrm>
              <a:off x="970104" y="2313065"/>
              <a:ext cx="1661700" cy="113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-304800" lvl="0" marL="457200" rtl="0">
                <a:spcBef>
                  <a:spcPts val="0"/>
                </a:spcBef>
                <a:buSzPct val="100000"/>
                <a:buFont typeface="Average"/>
                <a:buChar char="➔"/>
              </a:pPr>
              <a:r>
                <a:rPr lang="en" sz="1200">
                  <a:latin typeface="Average"/>
                  <a:ea typeface="Average"/>
                  <a:cs typeface="Average"/>
                  <a:sym typeface="Average"/>
                </a:rPr>
                <a:t>What is the big picture?</a:t>
              </a:r>
            </a:p>
            <a:p>
              <a:pPr indent="-304800" lvl="0" marL="457200" rtl="0">
                <a:spcBef>
                  <a:spcPts val="0"/>
                </a:spcBef>
                <a:buSzPct val="100000"/>
                <a:buFont typeface="Average"/>
                <a:buChar char="➔"/>
              </a:pPr>
              <a:r>
                <a:rPr lang="en" sz="1200">
                  <a:latin typeface="Average"/>
                  <a:ea typeface="Average"/>
                  <a:cs typeface="Average"/>
                  <a:sym typeface="Average"/>
                </a:rPr>
                <a:t>What is being worked?</a:t>
              </a:r>
            </a:p>
            <a:p>
              <a:pPr indent="-304800" lvl="0" marL="457200" rtl="0">
                <a:spcBef>
                  <a:spcPts val="0"/>
                </a:spcBef>
                <a:buSzPct val="100000"/>
                <a:buFont typeface="Average"/>
                <a:buChar char="➔"/>
              </a:pPr>
              <a:r>
                <a:rPr lang="en" sz="1200">
                  <a:latin typeface="Average"/>
                  <a:ea typeface="Average"/>
                  <a:cs typeface="Average"/>
                  <a:sym typeface="Average"/>
                </a:rPr>
                <a:t>By whom?</a:t>
              </a:r>
            </a:p>
            <a:p>
              <a:pPr indent="-304800" lvl="0" marL="457200" rtl="0">
                <a:spcBef>
                  <a:spcPts val="0"/>
                </a:spcBef>
                <a:buSzPct val="100000"/>
                <a:buFont typeface="Average"/>
                <a:buChar char="➔"/>
              </a:pPr>
              <a:r>
                <a:rPr lang="en" sz="1200">
                  <a:latin typeface="Average"/>
                  <a:ea typeface="Average"/>
                  <a:cs typeface="Average"/>
                  <a:sym typeface="Average"/>
                </a:rPr>
                <a:t>How can I contribute?</a:t>
              </a:r>
            </a:p>
          </p:txBody>
        </p:sp>
      </p:grpSp>
      <p:grpSp>
        <p:nvGrpSpPr>
          <p:cNvPr id="91" name="Shape 91"/>
          <p:cNvGrpSpPr/>
          <p:nvPr/>
        </p:nvGrpSpPr>
        <p:grpSpPr>
          <a:xfrm>
            <a:off x="5804877" y="1858155"/>
            <a:ext cx="2475982" cy="2214863"/>
            <a:chOff x="5107253" y="2013875"/>
            <a:chExt cx="3002282" cy="1569600"/>
          </a:xfrm>
        </p:grpSpPr>
        <p:sp>
          <p:nvSpPr>
            <p:cNvPr id="92" name="Shape 92"/>
            <p:cNvSpPr/>
            <p:nvPr/>
          </p:nvSpPr>
          <p:spPr>
            <a:xfrm>
              <a:off x="5108335" y="2013875"/>
              <a:ext cx="30012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F093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1200">
                <a:latin typeface="Average"/>
                <a:ea typeface="Average"/>
                <a:cs typeface="Average"/>
                <a:sym typeface="Average"/>
              </a:endParaRPr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1200">
                <a:latin typeface="Average"/>
                <a:ea typeface="Average"/>
                <a:cs typeface="Average"/>
                <a:sym typeface="Average"/>
              </a:endParaRPr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1200">
                <a:latin typeface="Average"/>
                <a:ea typeface="Average"/>
                <a:cs typeface="Average"/>
                <a:sym typeface="Average"/>
              </a:endParaRPr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1200"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93" name="Shape 93"/>
            <p:cNvSpPr txBox="1"/>
            <p:nvPr/>
          </p:nvSpPr>
          <p:spPr>
            <a:xfrm>
              <a:off x="5307979" y="2035185"/>
              <a:ext cx="2417100" cy="2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>
                  <a:solidFill>
                    <a:srgbClr val="383838"/>
                  </a:solidFill>
                  <a:latin typeface="Average"/>
                  <a:ea typeface="Average"/>
                  <a:cs typeface="Average"/>
                  <a:sym typeface="Average"/>
                </a:rPr>
                <a:t>Developer</a:t>
              </a:r>
            </a:p>
          </p:txBody>
        </p:sp>
        <p:sp>
          <p:nvSpPr>
            <p:cNvPr id="94" name="Shape 94"/>
            <p:cNvSpPr txBox="1"/>
            <p:nvPr/>
          </p:nvSpPr>
          <p:spPr>
            <a:xfrm>
              <a:off x="5107253" y="2269208"/>
              <a:ext cx="2771700" cy="110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-304800" lvl="0" marL="457200" rtl="0">
                <a:spcBef>
                  <a:spcPts val="0"/>
                </a:spcBef>
                <a:buSzPct val="100000"/>
                <a:buFont typeface="Average"/>
                <a:buChar char="➔"/>
              </a:pPr>
              <a:r>
                <a:rPr lang="en" sz="1200">
                  <a:latin typeface="Average"/>
                  <a:ea typeface="Average"/>
                  <a:cs typeface="Average"/>
                  <a:sym typeface="Average"/>
                </a:rPr>
                <a:t>Critical issues for components?</a:t>
              </a:r>
            </a:p>
            <a:p>
              <a:pPr indent="-304800" lvl="0" marL="457200" rtl="0">
                <a:spcBef>
                  <a:spcPts val="0"/>
                </a:spcBef>
                <a:buSzPct val="100000"/>
                <a:buFont typeface="Average"/>
                <a:buChar char="➔"/>
              </a:pPr>
              <a:r>
                <a:rPr lang="en" sz="1200">
                  <a:latin typeface="Average"/>
                  <a:ea typeface="Average"/>
                  <a:cs typeface="Average"/>
                  <a:sym typeface="Average"/>
                </a:rPr>
                <a:t>How will changes to other components affect mine?</a:t>
              </a:r>
            </a:p>
            <a:p>
              <a:pPr indent="-304800" lvl="0" marL="457200" rtl="0">
                <a:spcBef>
                  <a:spcPts val="0"/>
                </a:spcBef>
                <a:buSzPct val="100000"/>
                <a:buFont typeface="Average"/>
                <a:buChar char="➔"/>
              </a:pPr>
              <a:r>
                <a:rPr lang="en" sz="1200">
                  <a:latin typeface="Average"/>
                  <a:ea typeface="Average"/>
                  <a:cs typeface="Average"/>
                  <a:sym typeface="Average"/>
                </a:rPr>
                <a:t>How can I plan for the future? </a:t>
              </a:r>
            </a:p>
          </p:txBody>
        </p:sp>
      </p:grp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4925" y="3035550"/>
            <a:ext cx="1167350" cy="11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4">
            <a:alphaModFix/>
          </a:blip>
          <a:srcRect b="8290" l="0" r="0" t="0"/>
          <a:stretch/>
        </p:blipFill>
        <p:spPr>
          <a:xfrm>
            <a:off x="3795147" y="3733525"/>
            <a:ext cx="1553715" cy="116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5">
            <a:alphaModFix/>
          </a:blip>
          <a:srcRect b="10609" l="0" r="0" t="5321"/>
          <a:stretch/>
        </p:blipFill>
        <p:spPr>
          <a:xfrm>
            <a:off x="6383437" y="4149225"/>
            <a:ext cx="1167350" cy="981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1657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Communication Tools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2217663"/>
            <a:ext cx="6145800" cy="1372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Mailing Lists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Debate forum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Discussion of critical topics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Community updates</a:t>
            </a:r>
          </a:p>
          <a:p>
            <a:pPr indent="0" lvl="0" marL="45720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8574" y="4149952"/>
            <a:ext cx="2253724" cy="44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6275" y="1089988"/>
            <a:ext cx="838325" cy="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4412" y="2279885"/>
            <a:ext cx="1222051" cy="124777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>
            <p:ph idx="1" type="body"/>
          </p:nvPr>
        </p:nvSpPr>
        <p:spPr>
          <a:xfrm>
            <a:off x="245725" y="3618900"/>
            <a:ext cx="5899800" cy="1372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Wiki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Summary of mailing list outcomes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Design documentation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245725" y="1033850"/>
            <a:ext cx="5899800" cy="1372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Slack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Quick questions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Immediate responses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1657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Meetings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819150"/>
            <a:ext cx="4130700" cy="141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Conferences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Great for face to face communication 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Expensive, time consuming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Infrequent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3114" y="866250"/>
            <a:ext cx="2560173" cy="141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3104" y="2877950"/>
            <a:ext cx="1200200" cy="12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2497775"/>
            <a:ext cx="4130700" cy="1960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Webex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More barriers to communication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Easier, cheaper, less time consuming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Would like to expand these if people are interested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1657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Github - Issues &amp; Search 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819150"/>
            <a:ext cx="4013100" cy="166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Organizing Issues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Clear issue cards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Labels/keyword standards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Organize by component (project)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Create Kanban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Organize by release (milestone)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Assignees and watchers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Use @mentions to notify people and link issues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2050" y="3714700"/>
            <a:ext cx="5079799" cy="127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 rot="-5400000">
            <a:off x="3577950" y="4099550"/>
            <a:ext cx="150600" cy="7785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4394600" y="819150"/>
            <a:ext cx="4013100" cy="1874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Advanced Search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n</a:t>
            </a:r>
            <a:r>
              <a:rPr lang="en"/>
              <a:t>o: assignee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label: bug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project: Traffic_Control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t</a:t>
            </a:r>
            <a:r>
              <a:rPr lang="en"/>
              <a:t>ype: pr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i</a:t>
            </a:r>
            <a:r>
              <a:rPr lang="en"/>
              <a:t>nvolves: ryandurfey</a:t>
            </a:r>
          </a:p>
          <a:p>
            <a:pPr indent="-317500" lvl="1" marL="914400" rtl="0">
              <a:spcBef>
                <a:spcPts val="0"/>
              </a:spcBef>
            </a:pPr>
            <a:r>
              <a:rPr lang="en"/>
              <a:t>is:open is:issue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1657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Github - Projects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92050"/>
            <a:ext cx="8520599" cy="291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/>
          <p:nvPr/>
        </p:nvSpPr>
        <p:spPr>
          <a:xfrm rot="5400000">
            <a:off x="2807950" y="1747400"/>
            <a:ext cx="179100" cy="7635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/>
        </p:nvSpPr>
        <p:spPr>
          <a:xfrm rot="-5400000">
            <a:off x="2829700" y="1963575"/>
            <a:ext cx="150600" cy="7785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817750"/>
            <a:ext cx="8469000" cy="109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Projects allow for the creation of kanban boards to organize issues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Workflow/columns can be customized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Issue can be in more than one Project</a:t>
            </a:r>
          </a:p>
        </p:txBody>
      </p:sp>
      <p:sp>
        <p:nvSpPr>
          <p:cNvPr id="136" name="Shape 136"/>
          <p:cNvSpPr/>
          <p:nvPr/>
        </p:nvSpPr>
        <p:spPr>
          <a:xfrm>
            <a:off x="311700" y="2820625"/>
            <a:ext cx="778500" cy="20466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/>
        </p:nvSpPr>
        <p:spPr>
          <a:xfrm rot="10800000">
            <a:off x="8053800" y="2820625"/>
            <a:ext cx="778500" cy="20466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1657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Github - Milestones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819150"/>
            <a:ext cx="8520600" cy="88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Temporary container for issues like a sprint or release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Grouped by TC version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Issues can only go in one milestone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500" y="1906299"/>
            <a:ext cx="7646400" cy="28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/>
          <p:nvPr/>
        </p:nvSpPr>
        <p:spPr>
          <a:xfrm rot="-5400000">
            <a:off x="5757050" y="2293025"/>
            <a:ext cx="150600" cy="19464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/>
        </p:nvSpPr>
        <p:spPr>
          <a:xfrm rot="-5400000">
            <a:off x="933050" y="2705075"/>
            <a:ext cx="150600" cy="5736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/>
        </p:nvSpPr>
        <p:spPr>
          <a:xfrm rot="-5400000">
            <a:off x="1550750" y="1827050"/>
            <a:ext cx="150600" cy="8292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